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5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3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1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74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39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52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7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1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0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2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3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3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0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Section B – Q1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mtClean="0"/>
              <a:t>2007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83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03" t="17406" r="22216" b="20108"/>
          <a:stretch/>
        </p:blipFill>
        <p:spPr>
          <a:xfrm>
            <a:off x="2817340" y="722871"/>
            <a:ext cx="6524367" cy="53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32" y="476655"/>
            <a:ext cx="10963072" cy="5943600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Protein: </a:t>
            </a:r>
            <a:r>
              <a:rPr lang="en-IE" dirty="0" smtClean="0"/>
              <a:t>Protein is needed for growth and repair of body cells. All types of bread mentioned have between 8-9% protein. It is low biological value so it would need to be supplemented with high Biological Value sources. Of the breads mentioned, wholemeal bread is the best source.</a:t>
            </a:r>
          </a:p>
          <a:p>
            <a:r>
              <a:rPr lang="en-IE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Fats: </a:t>
            </a:r>
            <a:r>
              <a:rPr lang="en-IE" dirty="0" smtClean="0"/>
              <a:t>Fats are needed </a:t>
            </a:r>
            <a:r>
              <a:rPr lang="en-IE" dirty="0"/>
              <a:t>for </a:t>
            </a:r>
            <a:r>
              <a:rPr lang="en-IE" dirty="0" smtClean="0"/>
              <a:t>heat and energy and to supply fat soluble vitamins. It </a:t>
            </a:r>
            <a:r>
              <a:rPr lang="en-IE" dirty="0"/>
              <a:t>is </a:t>
            </a:r>
            <a:r>
              <a:rPr lang="en-IE" dirty="0" smtClean="0"/>
              <a:t>mostly unsaturated fat, however too much can lead to obesity. The tortillas have the most fat with 7% so they would be the worst option, while white bread only contains 1.7% </a:t>
            </a:r>
            <a:r>
              <a:rPr lang="en-IE" dirty="0" err="1" smtClean="0"/>
              <a:t>maiking</a:t>
            </a:r>
            <a:r>
              <a:rPr lang="en-IE" dirty="0" smtClean="0"/>
              <a:t> it the low fat option </a:t>
            </a:r>
            <a:endParaRPr lang="en-IE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IE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Carbohydrates: </a:t>
            </a:r>
            <a:r>
              <a:rPr lang="en-IE" dirty="0" smtClean="0"/>
              <a:t>The carbohydrates mentioned are starch and fibre. Starch provides the body with heat and energy. The bread listed with the highest amount of starch is the </a:t>
            </a:r>
            <a:r>
              <a:rPr lang="en-IE" dirty="0" err="1" smtClean="0"/>
              <a:t>crispbread</a:t>
            </a:r>
            <a:r>
              <a:rPr lang="en-IE" dirty="0" smtClean="0"/>
              <a:t> and the lowest amount is found in wholemeal bread. Fibre is needed for a healthy digestive system and to prevent bowel disease.  The </a:t>
            </a:r>
            <a:r>
              <a:rPr lang="en-IE" dirty="0" err="1" smtClean="0"/>
              <a:t>crispbread</a:t>
            </a:r>
            <a:r>
              <a:rPr lang="en-IE" dirty="0" smtClean="0"/>
              <a:t> also has the highest amount of fibre making it an excellent choice while the tortilla has only a small amount. </a:t>
            </a:r>
          </a:p>
        </p:txBody>
      </p:sp>
    </p:spTree>
    <p:extLst>
      <p:ext uri="{BB962C8B-B14F-4D97-AF65-F5344CB8AC3E}">
        <p14:creationId xmlns:p14="http://schemas.microsoft.com/office/powerpoint/2010/main" val="22709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22" y="525294"/>
            <a:ext cx="10963072" cy="59436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Vitamins</a:t>
            </a:r>
            <a:r>
              <a:rPr lang="en-IE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 </a:t>
            </a:r>
            <a:r>
              <a:rPr lang="en-IE" dirty="0" smtClean="0"/>
              <a:t>based on previous slide – complete this</a:t>
            </a:r>
            <a:endParaRPr lang="en-IE" dirty="0" smtClean="0"/>
          </a:p>
          <a:p>
            <a:endParaRPr lang="en-IE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IE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Minerals: </a:t>
            </a:r>
          </a:p>
        </p:txBody>
      </p:sp>
    </p:spTree>
    <p:extLst>
      <p:ext uri="{BB962C8B-B14F-4D97-AF65-F5344CB8AC3E}">
        <p14:creationId xmlns:p14="http://schemas.microsoft.com/office/powerpoint/2010/main" val="22348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32" y="2402731"/>
            <a:ext cx="10963072" cy="401752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Gelatinisation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– </a:t>
            </a:r>
            <a:r>
              <a:rPr lang="en-US" dirty="0"/>
              <a:t>Starch grains are heated in a liquid, swell and burst absorbing the liquid </a:t>
            </a:r>
            <a:r>
              <a:rPr lang="en-US" dirty="0" smtClean="0"/>
              <a:t>to form </a:t>
            </a:r>
            <a:r>
              <a:rPr lang="en-US" dirty="0"/>
              <a:t>a thickened solution called a sol/colloidal solution. Used for thickening soups, sauces etc.</a:t>
            </a:r>
          </a:p>
          <a:p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Dextrinisation</a:t>
            </a:r>
            <a:r>
              <a:rPr lang="en-US" b="1" dirty="0"/>
              <a:t> – </a:t>
            </a:r>
            <a:r>
              <a:rPr lang="en-US" dirty="0"/>
              <a:t>Starch, when heated forms a brown </a:t>
            </a:r>
            <a:r>
              <a:rPr lang="en-US" dirty="0" err="1"/>
              <a:t>coloured</a:t>
            </a:r>
            <a:r>
              <a:rPr lang="en-US" dirty="0"/>
              <a:t> compound called </a:t>
            </a:r>
            <a:r>
              <a:rPr lang="en-US" dirty="0" err="1"/>
              <a:t>pyrodextrins</a:t>
            </a:r>
            <a:r>
              <a:rPr lang="en-US" dirty="0"/>
              <a:t> </a:t>
            </a:r>
            <a:r>
              <a:rPr lang="en-US" dirty="0" smtClean="0"/>
              <a:t>or short </a:t>
            </a:r>
            <a:r>
              <a:rPr lang="en-US" dirty="0"/>
              <a:t>chains of polysaccharides called </a:t>
            </a:r>
            <a:r>
              <a:rPr lang="en-US" dirty="0" err="1"/>
              <a:t>dextrins</a:t>
            </a:r>
            <a:r>
              <a:rPr lang="en-US" dirty="0"/>
              <a:t> e.g. Toast.</a:t>
            </a:r>
            <a:endParaRPr lang="en-IE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607" t="38331" r="20563" b="48269"/>
          <a:stretch/>
        </p:blipFill>
        <p:spPr bwMode="auto">
          <a:xfrm>
            <a:off x="573932" y="360429"/>
            <a:ext cx="10865796" cy="1526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3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32" y="2402731"/>
            <a:ext cx="10963072" cy="4017523"/>
          </a:xfrm>
        </p:spPr>
        <p:txBody>
          <a:bodyPr>
            <a:normAutofit/>
          </a:bodyPr>
          <a:lstStyle/>
          <a:p>
            <a:pPr marL="514350" indent="-514350">
              <a:buAutoNum type="romanLcParenBoth"/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Sources of Folic acid are: </a:t>
            </a:r>
          </a:p>
          <a:p>
            <a:pPr marL="0" indent="0">
              <a:buNone/>
            </a:pPr>
            <a:r>
              <a:rPr lang="en-US" dirty="0" smtClean="0"/>
              <a:t>Wheat </a:t>
            </a:r>
            <a:r>
              <a:rPr lang="en-US" dirty="0"/>
              <a:t>germ and bran, </a:t>
            </a:r>
            <a:r>
              <a:rPr lang="en-US" dirty="0" err="1"/>
              <a:t>Wholemeal</a:t>
            </a:r>
            <a:r>
              <a:rPr lang="en-US" dirty="0"/>
              <a:t> bread, Spinach, Milk, Fortified Breakfast cereals</a:t>
            </a:r>
            <a:r>
              <a:rPr lang="en-US" dirty="0" smtClean="0"/>
              <a:t>, Food </a:t>
            </a:r>
            <a:r>
              <a:rPr lang="en-US" dirty="0"/>
              <a:t>Supplements, Oysters, Salmon, Tuna </a:t>
            </a:r>
            <a:endParaRPr lang="en-US" dirty="0" smtClean="0"/>
          </a:p>
          <a:p>
            <a:pPr marL="514350" indent="-514350">
              <a:buAutoNum type="romanLcParenBoth"/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Properties of Folic Acid are: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Water </a:t>
            </a:r>
            <a:r>
              <a:rPr lang="en-US" dirty="0"/>
              <a:t>soluble, destroyed by alkalis, destroyed by ultra violet light, stable to acids </a:t>
            </a: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0607" t="51863" r="20563" b="29298"/>
          <a:stretch/>
        </p:blipFill>
        <p:spPr bwMode="auto">
          <a:xfrm>
            <a:off x="673714" y="223532"/>
            <a:ext cx="10513095" cy="1887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89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32" y="2402731"/>
            <a:ext cx="10963072" cy="4017523"/>
          </a:xfrm>
        </p:spPr>
        <p:txBody>
          <a:bodyPr>
            <a:normAutofit/>
          </a:bodyPr>
          <a:lstStyle/>
          <a:p>
            <a:pPr marL="514350" indent="-514350">
              <a:buAutoNum type="romanLcParenBoth" startAt="3"/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Biological functions: </a:t>
            </a:r>
          </a:p>
          <a:p>
            <a:pPr marL="0" indent="0">
              <a:buNone/>
            </a:pPr>
            <a:r>
              <a:rPr lang="en-US" dirty="0" smtClean="0"/>
              <a:t>Folic acid helps the development </a:t>
            </a:r>
            <a:r>
              <a:rPr lang="en-US" dirty="0"/>
              <a:t>of the brain and the spinal </a:t>
            </a:r>
            <a:r>
              <a:rPr lang="en-US" dirty="0" smtClean="0"/>
              <a:t>cord and it prevents </a:t>
            </a:r>
            <a:r>
              <a:rPr lang="en-US" dirty="0"/>
              <a:t>neural </a:t>
            </a:r>
            <a:r>
              <a:rPr lang="en-US" dirty="0" smtClean="0"/>
              <a:t>  tube </a:t>
            </a:r>
            <a:r>
              <a:rPr lang="en-US" dirty="0"/>
              <a:t>defects in the unborn </a:t>
            </a:r>
            <a:r>
              <a:rPr lang="en-US" dirty="0" smtClean="0"/>
              <a:t>child. </a:t>
            </a:r>
          </a:p>
          <a:p>
            <a:pPr marL="0" indent="0">
              <a:buNone/>
            </a:pPr>
            <a:r>
              <a:rPr lang="en-US" dirty="0" smtClean="0"/>
              <a:t>It is also needed for the formation </a:t>
            </a:r>
            <a:r>
              <a:rPr lang="en-US" dirty="0"/>
              <a:t>of red blood </a:t>
            </a:r>
            <a:r>
              <a:rPr lang="en-US" dirty="0" smtClean="0"/>
              <a:t>cells</a:t>
            </a:r>
          </a:p>
          <a:p>
            <a:pPr marL="0" indent="0">
              <a:buNone/>
            </a:pPr>
            <a:r>
              <a:rPr lang="en-US" dirty="0" smtClean="0"/>
              <a:t>It maintains </a:t>
            </a:r>
            <a:r>
              <a:rPr lang="en-US" dirty="0"/>
              <a:t>the immune system,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Finally it aids the metabolism of protein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(iv)  RDA:</a:t>
            </a:r>
            <a:r>
              <a:rPr lang="en-US" b="1" dirty="0" smtClean="0"/>
              <a:t> </a:t>
            </a:r>
            <a:r>
              <a:rPr lang="en-IE" dirty="0"/>
              <a:t>Children : </a:t>
            </a:r>
            <a:r>
              <a:rPr lang="en-IE" dirty="0" smtClean="0"/>
              <a:t>200ug, Teens/Adults </a:t>
            </a:r>
            <a:r>
              <a:rPr lang="en-IE" dirty="0"/>
              <a:t>: </a:t>
            </a:r>
            <a:r>
              <a:rPr lang="en-IE" dirty="0" smtClean="0"/>
              <a:t>300ug, Pregnancy/Lactation </a:t>
            </a:r>
            <a:r>
              <a:rPr lang="en-IE" dirty="0"/>
              <a:t>; 400/500ug</a:t>
            </a: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0607" t="51863" r="20563" b="29298"/>
          <a:stretch/>
        </p:blipFill>
        <p:spPr bwMode="auto">
          <a:xfrm>
            <a:off x="673714" y="223532"/>
            <a:ext cx="10513095" cy="1887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48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32" y="1741251"/>
            <a:ext cx="10963072" cy="4679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Definition: </a:t>
            </a:r>
            <a:r>
              <a:rPr lang="en-US" dirty="0" smtClean="0"/>
              <a:t>Food fortifications is food that has added vitamins or minerals to enhance the nutritive content.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 of Food fortification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 </a:t>
            </a:r>
          </a:p>
          <a:p>
            <a:r>
              <a:rPr lang="en-US" dirty="0" smtClean="0"/>
              <a:t>It replaces </a:t>
            </a:r>
            <a:r>
              <a:rPr lang="en-US" dirty="0"/>
              <a:t>nutrients lost </a:t>
            </a:r>
            <a:r>
              <a:rPr lang="en-US" dirty="0" smtClean="0"/>
              <a:t>during food processing, which increases the </a:t>
            </a:r>
            <a:r>
              <a:rPr lang="en-US" dirty="0"/>
              <a:t>food value of some foods e.g</a:t>
            </a:r>
            <a:r>
              <a:rPr lang="en-US" dirty="0" smtClean="0"/>
              <a:t>. margarine</a:t>
            </a:r>
          </a:p>
          <a:p>
            <a:r>
              <a:rPr lang="en-US" dirty="0" smtClean="0"/>
              <a:t>It addresses </a:t>
            </a:r>
            <a:r>
              <a:rPr lang="en-US" dirty="0"/>
              <a:t>public health concerns e.g. </a:t>
            </a:r>
            <a:r>
              <a:rPr lang="en-US" dirty="0" smtClean="0"/>
              <a:t>pregnant women don’t get enough Folic acid so it has been added to certain foods </a:t>
            </a:r>
          </a:p>
          <a:p>
            <a:r>
              <a:rPr lang="en-US" dirty="0" smtClean="0"/>
              <a:t>People have a desire </a:t>
            </a:r>
            <a:r>
              <a:rPr lang="en-US" dirty="0"/>
              <a:t>to </a:t>
            </a:r>
            <a:r>
              <a:rPr lang="en-US" dirty="0" smtClean="0"/>
              <a:t>develop </a:t>
            </a:r>
            <a:r>
              <a:rPr lang="en-IE" dirty="0" smtClean="0"/>
              <a:t>healthier </a:t>
            </a:r>
            <a:r>
              <a:rPr lang="en-IE" dirty="0"/>
              <a:t>eating habits </a:t>
            </a:r>
            <a:r>
              <a:rPr lang="en-IE" dirty="0" smtClean="0"/>
              <a:t>and so it is a m</a:t>
            </a:r>
            <a:r>
              <a:rPr lang="en-US" dirty="0" err="1" smtClean="0"/>
              <a:t>arketing</a:t>
            </a:r>
            <a:r>
              <a:rPr lang="en-US" dirty="0" smtClean="0"/>
              <a:t> </a:t>
            </a:r>
            <a:r>
              <a:rPr lang="en-US" dirty="0"/>
              <a:t>tool </a:t>
            </a:r>
            <a:r>
              <a:rPr lang="en-US" dirty="0" smtClean="0"/>
              <a:t>used to increase sales of these products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607" t="71366" r="20563" b="20015"/>
          <a:stretch/>
        </p:blipFill>
        <p:spPr bwMode="auto">
          <a:xfrm>
            <a:off x="731763" y="386283"/>
            <a:ext cx="10270219" cy="1189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05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329</TotalTime>
  <Words>472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Section B – Q1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LMETB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B – Q1</dc:title>
  <dc:creator>Caroline Barry</dc:creator>
  <cp:lastModifiedBy>Caroline Barry</cp:lastModifiedBy>
  <cp:revision>5</cp:revision>
  <dcterms:created xsi:type="dcterms:W3CDTF">2016-05-18T08:21:17Z</dcterms:created>
  <dcterms:modified xsi:type="dcterms:W3CDTF">2016-05-20T10:34:09Z</dcterms:modified>
</cp:coreProperties>
</file>