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4"/>
  </p:notesMasterIdLst>
  <p:sldIdLst>
    <p:sldId id="256" r:id="rId2"/>
    <p:sldId id="257" r:id="rId3"/>
    <p:sldId id="258" r:id="rId4"/>
    <p:sldId id="259" r:id="rId5"/>
    <p:sldId id="260" r:id="rId6"/>
    <p:sldId id="261" r:id="rId7"/>
    <p:sldId id="268" r:id="rId8"/>
    <p:sldId id="270" r:id="rId9"/>
    <p:sldId id="262" r:id="rId10"/>
    <p:sldId id="269"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3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FA7FE3-5451-4936-843E-CDBB3E650195}" type="datetimeFigureOut">
              <a:rPr lang="en-IE" smtClean="0"/>
              <a:t>11/03/2016</a:t>
            </a:fld>
            <a:endParaRPr lang="en-I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073422-ECCB-48C7-BD6A-33425EDF494C}" type="slidenum">
              <a:rPr lang="en-IE" smtClean="0"/>
              <a:t>‹#›</a:t>
            </a:fld>
            <a:endParaRPr lang="en-IE"/>
          </a:p>
        </p:txBody>
      </p:sp>
    </p:spTree>
    <p:extLst>
      <p:ext uri="{BB962C8B-B14F-4D97-AF65-F5344CB8AC3E}">
        <p14:creationId xmlns:p14="http://schemas.microsoft.com/office/powerpoint/2010/main" val="1621434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32F5FF-5848-4115-A296-A4A6733049A8}" type="slidenum">
              <a:rPr lang="en-GB" altLang="en-US"/>
              <a:pPr/>
              <a:t>7</a:t>
            </a:fld>
            <a:endParaRPr lang="en-GB"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5608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1FD254A-2FEF-4984-A0D6-F7E8E5F6BB7B}" type="datetimeFigureOut">
              <a:rPr lang="en-IE" smtClean="0"/>
              <a:t>11/03/2016</a:t>
            </a:fld>
            <a:endParaRPr lang="en-IE"/>
          </a:p>
        </p:txBody>
      </p:sp>
      <p:sp>
        <p:nvSpPr>
          <p:cNvPr id="8" name="Slide Number Placeholder 7"/>
          <p:cNvSpPr>
            <a:spLocks noGrp="1"/>
          </p:cNvSpPr>
          <p:nvPr>
            <p:ph type="sldNum" sz="quarter" idx="11"/>
          </p:nvPr>
        </p:nvSpPr>
        <p:spPr/>
        <p:txBody>
          <a:bodyPr/>
          <a:lstStyle/>
          <a:p>
            <a:fld id="{06DE11D4-5DEF-440E-9026-258CFFC31F82}" type="slidenum">
              <a:rPr lang="en-IE" smtClean="0"/>
              <a:t>‹#›</a:t>
            </a:fld>
            <a:endParaRPr lang="en-IE"/>
          </a:p>
        </p:txBody>
      </p:sp>
      <p:sp>
        <p:nvSpPr>
          <p:cNvPr id="9" name="Footer Placeholder 8"/>
          <p:cNvSpPr>
            <a:spLocks noGrp="1"/>
          </p:cNvSpPr>
          <p:nvPr>
            <p:ph type="ftr" sz="quarter" idx="12"/>
          </p:nvPr>
        </p:nvSpPr>
        <p:spPr/>
        <p:txBody>
          <a:bodyPr/>
          <a:lstStyle/>
          <a:p>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FD254A-2FEF-4984-A0D6-F7E8E5F6BB7B}" type="datetimeFigureOut">
              <a:rPr lang="en-IE" smtClean="0"/>
              <a:t>11/03/2016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FD254A-2FEF-4984-A0D6-F7E8E5F6BB7B}" type="datetimeFigureOut">
              <a:rPr lang="en-IE" smtClean="0"/>
              <a:t>11/03/2016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FD254A-2FEF-4984-A0D6-F7E8E5F6BB7B}" type="datetimeFigureOut">
              <a:rPr lang="en-IE" smtClean="0"/>
              <a:t>11/03/2016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FD254A-2FEF-4984-A0D6-F7E8E5F6BB7B}" type="datetimeFigureOut">
              <a:rPr lang="en-IE" smtClean="0"/>
              <a:t>11/03/2016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FD254A-2FEF-4984-A0D6-F7E8E5F6BB7B}" type="datetimeFigureOut">
              <a:rPr lang="en-IE" smtClean="0"/>
              <a:t>11/03/2016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6DE11D4-5DEF-440E-9026-258CFFC31F82}" type="slidenum">
              <a:rPr lang="en-IE" smtClean="0"/>
              <a:t>‹#›</a:t>
            </a:fld>
            <a:endParaRPr lang="en-IE"/>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1FD254A-2FEF-4984-A0D6-F7E8E5F6BB7B}" type="datetimeFigureOut">
              <a:rPr lang="en-IE" smtClean="0"/>
              <a:t>11/03/2016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6DE11D4-5DEF-440E-9026-258CFFC31F82}" type="slidenum">
              <a:rPr lang="en-IE" smtClean="0"/>
              <a:t>‹#›</a:t>
            </a:fld>
            <a:endParaRPr lang="en-IE"/>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FD254A-2FEF-4984-A0D6-F7E8E5F6BB7B}" type="datetimeFigureOut">
              <a:rPr lang="en-IE" smtClean="0"/>
              <a:t>11/03/2016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D254A-2FEF-4984-A0D6-F7E8E5F6BB7B}" type="datetimeFigureOut">
              <a:rPr lang="en-IE" smtClean="0"/>
              <a:t>11/03/2016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D254A-2FEF-4984-A0D6-F7E8E5F6BB7B}" type="datetimeFigureOut">
              <a:rPr lang="en-IE" smtClean="0"/>
              <a:t>11/03/2016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FD254A-2FEF-4984-A0D6-F7E8E5F6BB7B}" type="datetimeFigureOut">
              <a:rPr lang="en-IE" smtClean="0"/>
              <a:t>11/03/2016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6DE11D4-5DEF-440E-9026-258CFFC31F82}"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1FD254A-2FEF-4984-A0D6-F7E8E5F6BB7B}" type="datetimeFigureOut">
              <a:rPr lang="en-IE" smtClean="0"/>
              <a:t>11/03/2016</a:t>
            </a:fld>
            <a:endParaRPr lang="en-IE"/>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6DE11D4-5DEF-440E-9026-258CFFC31F82}" type="slidenum">
              <a:rPr lang="en-IE" smtClean="0"/>
              <a:t>‹#›</a:t>
            </a:fld>
            <a:endParaRPr lang="en-IE"/>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IE"/>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Re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332656"/>
            <a:ext cx="7315200" cy="1154097"/>
          </a:xfrm>
        </p:spPr>
        <p:txBody>
          <a:bodyPr/>
          <a:lstStyle/>
          <a:p>
            <a:r>
              <a:rPr lang="en-IE" sz="4400" b="1" dirty="0" smtClean="0"/>
              <a:t>What is poverty?</a:t>
            </a:r>
            <a:endParaRPr lang="en-IE" sz="4400" b="1" dirty="0"/>
          </a:p>
        </p:txBody>
      </p:sp>
      <p:sp>
        <p:nvSpPr>
          <p:cNvPr id="5" name="Content Placeholder 4"/>
          <p:cNvSpPr>
            <a:spLocks noGrp="1"/>
          </p:cNvSpPr>
          <p:nvPr>
            <p:ph idx="1"/>
          </p:nvPr>
        </p:nvSpPr>
        <p:spPr>
          <a:xfrm>
            <a:off x="914400" y="1700809"/>
            <a:ext cx="7402016" cy="4608552"/>
          </a:xfrm>
        </p:spPr>
        <p:txBody>
          <a:bodyPr>
            <a:normAutofit/>
          </a:bodyPr>
          <a:lstStyle/>
          <a:p>
            <a:r>
              <a:rPr lang="en-IE" sz="2400" i="1" dirty="0" smtClean="0"/>
              <a:t>"People are living in poverty if their income and resources (material, cultural and social) are so inadequate as to preclude them from having a standard of living which is regarded as acceptable by Irish society generally. As a result of inadequate income and other resources people may be excluded and marginalised from participating in activities which are considered the norm for other people in society."</a:t>
            </a:r>
            <a:endParaRPr lang="en-IE" sz="2400" dirty="0" smtClean="0"/>
          </a:p>
          <a:p>
            <a:r>
              <a:rPr lang="en-IE" sz="2400" dirty="0" smtClean="0"/>
              <a:t>This is the Irish Government's definition of poverty in its </a:t>
            </a:r>
            <a:r>
              <a:rPr lang="en-IE" sz="2400" i="1" dirty="0" smtClean="0"/>
              <a:t>National Action Plan for Social Inclusion 2007-2016</a:t>
            </a:r>
            <a:r>
              <a:rPr lang="en-IE" sz="2400" dirty="0" smtClean="0"/>
              <a:t>. </a:t>
            </a:r>
          </a:p>
          <a:p>
            <a:endParaRPr lang="en-IE" sz="2400" dirty="0"/>
          </a:p>
        </p:txBody>
      </p:sp>
    </p:spTree>
    <p:extLst>
      <p:ext uri="{BB962C8B-B14F-4D97-AF65-F5344CB8AC3E}">
        <p14:creationId xmlns:p14="http://schemas.microsoft.com/office/powerpoint/2010/main" val="2128288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474"/>
            <a:ext cx="7315200" cy="1154097"/>
          </a:xfrm>
        </p:spPr>
        <p:txBody>
          <a:bodyPr>
            <a:normAutofit/>
          </a:bodyPr>
          <a:lstStyle/>
          <a:p>
            <a:r>
              <a:rPr lang="en-IE" b="1" dirty="0" smtClean="0"/>
              <a:t>The Effects of Poverty</a:t>
            </a:r>
            <a:endParaRPr lang="en-IE" dirty="0"/>
          </a:p>
        </p:txBody>
      </p:sp>
      <p:sp>
        <p:nvSpPr>
          <p:cNvPr id="3" name="Content Placeholder 2"/>
          <p:cNvSpPr>
            <a:spLocks noGrp="1"/>
          </p:cNvSpPr>
          <p:nvPr>
            <p:ph idx="1"/>
          </p:nvPr>
        </p:nvSpPr>
        <p:spPr>
          <a:xfrm>
            <a:off x="539552" y="1268760"/>
            <a:ext cx="7690048" cy="5040601"/>
          </a:xfrm>
        </p:spPr>
        <p:txBody>
          <a:bodyPr>
            <a:normAutofit/>
          </a:bodyPr>
          <a:lstStyle/>
          <a:p>
            <a:r>
              <a:rPr lang="en-IE" sz="2800" b="1" dirty="0" smtClean="0"/>
              <a:t>Education</a:t>
            </a:r>
            <a:r>
              <a:rPr lang="en-IE" sz="2800" dirty="0" smtClean="0"/>
              <a:t>: growing up in poverty can affect people's future: children who grow up in poor families are more likely to leave school early and without qualifications, and to end up unemployed or in low-paid jobs - which means that they are more likely to be poor as adults.</a:t>
            </a:r>
          </a:p>
          <a:p>
            <a:endParaRPr lang="en-IE" sz="2800" dirty="0"/>
          </a:p>
        </p:txBody>
      </p:sp>
    </p:spTree>
    <p:extLst>
      <p:ext uri="{BB962C8B-B14F-4D97-AF65-F5344CB8AC3E}">
        <p14:creationId xmlns:p14="http://schemas.microsoft.com/office/powerpoint/2010/main" val="2890453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7315200" cy="5400640"/>
          </a:xfrm>
        </p:spPr>
        <p:txBody>
          <a:bodyPr>
            <a:noAutofit/>
          </a:bodyPr>
          <a:lstStyle/>
          <a:p>
            <a:r>
              <a:rPr lang="en-IE" sz="2400" b="1" dirty="0" smtClean="0"/>
              <a:t>Health</a:t>
            </a:r>
            <a:r>
              <a:rPr lang="en-IE" sz="2400" dirty="0" smtClean="0"/>
              <a:t>: people who live in poverty are at greater risk of poor mental and physical health: they get sick more often and die younger than people who are better-off. Factors such as an inadequate diet, a higher rate of chronic illness, a lower level of participation in sport and leisure activities, and a generally lower quality of life all contribute to lower levels of health and well-being among people who experience poverty</a:t>
            </a:r>
          </a:p>
          <a:p>
            <a:endParaRPr lang="en-IE" sz="2400" dirty="0" smtClean="0"/>
          </a:p>
          <a:p>
            <a:r>
              <a:rPr lang="en-IE" sz="2400" b="1" dirty="0" smtClean="0"/>
              <a:t>Housing</a:t>
            </a:r>
            <a:r>
              <a:rPr lang="en-IE" sz="2400" dirty="0" smtClean="0"/>
              <a:t>: people in poverty are more likely to be dependent on the State to meet their housing needs, whether through subsidised private-rented accommodation or social housing. They are also at greater risk of living in sub-standard accommodation and of becoming homeless. </a:t>
            </a:r>
          </a:p>
          <a:p>
            <a:endParaRPr lang="en-IE" sz="2400" dirty="0"/>
          </a:p>
        </p:txBody>
      </p:sp>
    </p:spTree>
    <p:extLst>
      <p:ext uri="{BB962C8B-B14F-4D97-AF65-F5344CB8AC3E}">
        <p14:creationId xmlns:p14="http://schemas.microsoft.com/office/powerpoint/2010/main" val="4168263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04664"/>
            <a:ext cx="7315200" cy="6048671"/>
          </a:xfrm>
        </p:spPr>
        <p:txBody>
          <a:bodyPr>
            <a:noAutofit/>
          </a:bodyPr>
          <a:lstStyle/>
          <a:p>
            <a:r>
              <a:rPr lang="en-IE" sz="2800" b="1" dirty="0" smtClean="0"/>
              <a:t>Social Exclusion</a:t>
            </a:r>
            <a:r>
              <a:rPr lang="en-IE" sz="2800" dirty="0" smtClean="0"/>
              <a:t>: poverty can prevent people from participating as equals in society, from feeling part of their community and from developing their skills and talents. This process is often called </a:t>
            </a:r>
            <a:r>
              <a:rPr lang="en-IE" sz="2800" i="1" dirty="0" smtClean="0"/>
              <a:t>social exclusion</a:t>
            </a:r>
            <a:r>
              <a:rPr lang="en-IE" sz="2800" dirty="0" smtClean="0"/>
              <a:t>. </a:t>
            </a:r>
          </a:p>
          <a:p>
            <a:endParaRPr lang="en-IE" sz="2800" dirty="0" smtClean="0"/>
          </a:p>
          <a:p>
            <a:r>
              <a:rPr lang="en-IE" sz="2800" dirty="0" smtClean="0"/>
              <a:t>For children growing up in poor families, poverty can mean not having the things their friends have, not being able to go on school trips, or having to get a part-time job to support the family. This can often lead to problems like bullying because poverty makes it harder to fit in</a:t>
            </a:r>
            <a:r>
              <a:rPr lang="en-IE" sz="2800" baseline="30000" dirty="0" smtClean="0">
                <a:effectLst/>
                <a:hlinkClick r:id="rId2"/>
              </a:rPr>
              <a:t>7</a:t>
            </a:r>
            <a:r>
              <a:rPr lang="en-IE" sz="2800" dirty="0" smtClean="0"/>
              <a:t>.</a:t>
            </a:r>
          </a:p>
          <a:p>
            <a:endParaRPr lang="en-IE" sz="2800" dirty="0"/>
          </a:p>
        </p:txBody>
      </p:sp>
    </p:spTree>
    <p:extLst>
      <p:ext uri="{BB962C8B-B14F-4D97-AF65-F5344CB8AC3E}">
        <p14:creationId xmlns:p14="http://schemas.microsoft.com/office/powerpoint/2010/main" val="379569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352928" cy="5472608"/>
          </a:xfrm>
        </p:spPr>
        <p:txBody>
          <a:bodyPr>
            <a:normAutofit/>
          </a:bodyPr>
          <a:lstStyle/>
          <a:p>
            <a:r>
              <a:rPr lang="en-IE" sz="2400" dirty="0" smtClean="0"/>
              <a:t>What it means is that people are living in poverty if they do not have enough money to do the things that most people in Ireland take for granted. Poverty can mean not having the money to buy enough food for your family, not being able to afford to heat your home in winter or having to buy second-hand clothes because you can't afford new ones. </a:t>
            </a:r>
          </a:p>
          <a:p>
            <a:endParaRPr lang="en-IE" sz="2400" dirty="0" smtClean="0"/>
          </a:p>
          <a:p>
            <a:r>
              <a:rPr lang="en-IE" sz="2400" dirty="0" smtClean="0"/>
              <a:t>Poverty is more than not having the money for material things. It can also mean that you don't have the money for social activities like going to the cinema or having a meal out with friends or to have a holiday. This can lead to people feeling cut off from the rest of society because they don't have the money to participate.</a:t>
            </a:r>
          </a:p>
          <a:p>
            <a:endParaRPr lang="en-IE" sz="2400" dirty="0"/>
          </a:p>
        </p:txBody>
      </p:sp>
    </p:spTree>
    <p:extLst>
      <p:ext uri="{BB962C8B-B14F-4D97-AF65-F5344CB8AC3E}">
        <p14:creationId xmlns:p14="http://schemas.microsoft.com/office/powerpoint/2010/main" val="400639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3408"/>
            <a:ext cx="7315200" cy="1154097"/>
          </a:xfrm>
        </p:spPr>
        <p:txBody>
          <a:bodyPr/>
          <a:lstStyle/>
          <a:p>
            <a:r>
              <a:rPr lang="en-IE" b="1" dirty="0" smtClean="0"/>
              <a:t>At risk of Poverty</a:t>
            </a:r>
            <a:endParaRPr lang="en-IE" b="1" dirty="0"/>
          </a:p>
        </p:txBody>
      </p:sp>
      <p:sp>
        <p:nvSpPr>
          <p:cNvPr id="3" name="Content Placeholder 2"/>
          <p:cNvSpPr>
            <a:spLocks noGrp="1"/>
          </p:cNvSpPr>
          <p:nvPr>
            <p:ph idx="1"/>
          </p:nvPr>
        </p:nvSpPr>
        <p:spPr>
          <a:xfrm>
            <a:off x="467544" y="981710"/>
            <a:ext cx="8064896" cy="5471626"/>
          </a:xfrm>
        </p:spPr>
        <p:txBody>
          <a:bodyPr>
            <a:normAutofit/>
          </a:bodyPr>
          <a:lstStyle/>
          <a:p>
            <a:r>
              <a:rPr lang="en-IE" sz="2400" dirty="0" smtClean="0"/>
              <a:t>This type of poverty is also known as </a:t>
            </a:r>
            <a:r>
              <a:rPr lang="en-IE" sz="2400" b="1" dirty="0" smtClean="0"/>
              <a:t>relative poverty</a:t>
            </a:r>
            <a:r>
              <a:rPr lang="en-IE" sz="2400" dirty="0" smtClean="0"/>
              <a:t>. This means having an income that is below 60% of the </a:t>
            </a:r>
            <a:r>
              <a:rPr lang="en-IE" sz="2400" i="1" dirty="0" smtClean="0"/>
              <a:t>median</a:t>
            </a:r>
            <a:r>
              <a:rPr lang="en-IE" sz="2400" dirty="0" smtClean="0"/>
              <a:t> income (the median is the mid-point on the scale of incomes in Ireland). </a:t>
            </a:r>
            <a:r>
              <a:rPr lang="en-IE" sz="2400" dirty="0"/>
              <a:t>	</a:t>
            </a:r>
          </a:p>
          <a:p>
            <a:endParaRPr lang="en-IE" sz="2400" dirty="0" smtClean="0"/>
          </a:p>
          <a:p>
            <a:r>
              <a:rPr lang="en-US" sz="2400" dirty="0"/>
              <a:t>Between 2008 and 2013, median disposable income for an individual dropped from €20,758 to €17,551 but began to increase again in 2014 to €18,210 per annum.  </a:t>
            </a:r>
            <a:endParaRPr lang="en-US" sz="2400" dirty="0" smtClean="0"/>
          </a:p>
          <a:p>
            <a:r>
              <a:rPr lang="en-US" sz="2400" dirty="0" smtClean="0"/>
              <a:t>This </a:t>
            </a:r>
            <a:r>
              <a:rPr lang="en-US" sz="2400" dirty="0"/>
              <a:t>means that the 60% at risk of poverty threshold dropped from €12,455 in 2008 to €10,926 in </a:t>
            </a:r>
            <a:r>
              <a:rPr lang="en-US" sz="2400" dirty="0" smtClean="0"/>
              <a:t>2014</a:t>
            </a:r>
            <a:r>
              <a:rPr lang="en-US" sz="2400" dirty="0"/>
              <a:t> (or from €238.69 per week to €209.39 per week</a:t>
            </a:r>
            <a:r>
              <a:rPr lang="en-US" sz="2400" dirty="0" smtClean="0"/>
              <a:t>).</a:t>
            </a:r>
            <a:endParaRPr lang="en-IE" sz="2400" dirty="0"/>
          </a:p>
        </p:txBody>
      </p:sp>
    </p:spTree>
    <p:extLst>
      <p:ext uri="{BB962C8B-B14F-4D97-AF65-F5344CB8AC3E}">
        <p14:creationId xmlns:p14="http://schemas.microsoft.com/office/powerpoint/2010/main" val="337274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Consistent Poverty </a:t>
            </a:r>
            <a:endParaRPr lang="en-IE" dirty="0"/>
          </a:p>
        </p:txBody>
      </p:sp>
      <p:sp>
        <p:nvSpPr>
          <p:cNvPr id="3" name="Content Placeholder 2"/>
          <p:cNvSpPr>
            <a:spLocks noGrp="1"/>
          </p:cNvSpPr>
          <p:nvPr>
            <p:ph idx="1"/>
          </p:nvPr>
        </p:nvSpPr>
        <p:spPr/>
        <p:txBody>
          <a:bodyPr/>
          <a:lstStyle/>
          <a:p>
            <a:r>
              <a:rPr lang="en-IE" dirty="0" smtClean="0"/>
              <a:t>This means having an income below 60% of the median and also experiencing </a:t>
            </a:r>
            <a:r>
              <a:rPr lang="en-IE" i="1" dirty="0" smtClean="0"/>
              <a:t>enforced deprivation</a:t>
            </a:r>
            <a:r>
              <a:rPr lang="en-IE" dirty="0" smtClean="0"/>
              <a:t>. This means being on a low income and not being able to afford basic necessities such as new clothes, not having the money to buy food such as meat or fish, not being able to heat your home, or having to go into debt to pay ordinary household bills. </a:t>
            </a:r>
            <a:endParaRPr lang="en-IE" dirty="0"/>
          </a:p>
        </p:txBody>
      </p:sp>
    </p:spTree>
    <p:extLst>
      <p:ext uri="{BB962C8B-B14F-4D97-AF65-F5344CB8AC3E}">
        <p14:creationId xmlns:p14="http://schemas.microsoft.com/office/powerpoint/2010/main" val="860119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315200" cy="1154097"/>
          </a:xfrm>
        </p:spPr>
        <p:txBody>
          <a:bodyPr/>
          <a:lstStyle/>
          <a:p>
            <a:r>
              <a:rPr lang="en-IE" b="1" dirty="0" smtClean="0"/>
              <a:t>Causes of Poverty </a:t>
            </a:r>
            <a:endParaRPr lang="en-IE" dirty="0"/>
          </a:p>
        </p:txBody>
      </p:sp>
      <p:sp>
        <p:nvSpPr>
          <p:cNvPr id="3" name="Content Placeholder 2"/>
          <p:cNvSpPr>
            <a:spLocks noGrp="1"/>
          </p:cNvSpPr>
          <p:nvPr>
            <p:ph idx="1"/>
          </p:nvPr>
        </p:nvSpPr>
        <p:spPr>
          <a:xfrm>
            <a:off x="539552" y="1485766"/>
            <a:ext cx="8064896" cy="4967570"/>
          </a:xfrm>
        </p:spPr>
        <p:txBody>
          <a:bodyPr>
            <a:noAutofit/>
          </a:bodyPr>
          <a:lstStyle/>
          <a:p>
            <a:r>
              <a:rPr lang="en-IE" sz="2400" dirty="0" smtClean="0"/>
              <a:t>There are a number of </a:t>
            </a:r>
            <a:r>
              <a:rPr lang="en-IE" sz="2400" i="1" dirty="0" smtClean="0"/>
              <a:t>structural</a:t>
            </a:r>
            <a:r>
              <a:rPr lang="en-IE" sz="2400" dirty="0" smtClean="0"/>
              <a:t> factors that contribute to the existence of poverty. The uneven distribution of economic resources such as wealth, employment and infrastructure, and of social resources like health services, education, transport and housing, means that not all people have the same opportunities. </a:t>
            </a:r>
          </a:p>
          <a:p>
            <a:endParaRPr lang="en-IE" sz="2400" dirty="0" smtClean="0"/>
          </a:p>
          <a:p>
            <a:r>
              <a:rPr lang="en-IE" sz="2400" dirty="0" smtClean="0"/>
              <a:t>There are also other factors that make people more likely to be poor. One single factor might not be significant on its own, but when these factors are combined they increase the risk of poverty.</a:t>
            </a:r>
          </a:p>
          <a:p>
            <a:endParaRPr lang="en-IE" sz="2400" dirty="0"/>
          </a:p>
        </p:txBody>
      </p:sp>
    </p:spTree>
    <p:extLst>
      <p:ext uri="{BB962C8B-B14F-4D97-AF65-F5344CB8AC3E}">
        <p14:creationId xmlns:p14="http://schemas.microsoft.com/office/powerpoint/2010/main" val="3445041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315200" cy="1154097"/>
          </a:xfrm>
        </p:spPr>
        <p:txBody>
          <a:bodyPr>
            <a:normAutofit fontScale="90000"/>
          </a:bodyPr>
          <a:lstStyle/>
          <a:p>
            <a:r>
              <a:rPr lang="en-IE" dirty="0" smtClean="0"/>
              <a:t>Factors contributing to poverty include: </a:t>
            </a:r>
            <a:endParaRPr lang="en-IE" dirty="0"/>
          </a:p>
        </p:txBody>
      </p:sp>
      <p:sp>
        <p:nvSpPr>
          <p:cNvPr id="3" name="Content Placeholder 2"/>
          <p:cNvSpPr>
            <a:spLocks noGrp="1"/>
          </p:cNvSpPr>
          <p:nvPr>
            <p:ph idx="1"/>
          </p:nvPr>
        </p:nvSpPr>
        <p:spPr>
          <a:xfrm>
            <a:off x="914400" y="1628800"/>
            <a:ext cx="7315200" cy="4752527"/>
          </a:xfrm>
        </p:spPr>
        <p:txBody>
          <a:bodyPr>
            <a:normAutofit/>
          </a:bodyPr>
          <a:lstStyle/>
          <a:p>
            <a:r>
              <a:rPr lang="en-IE" b="1" dirty="0" smtClean="0"/>
              <a:t>Work</a:t>
            </a:r>
            <a:r>
              <a:rPr lang="en-IE" dirty="0" smtClean="0"/>
              <a:t>: being unemployed or in a low-paid job makes people more likely to be poor.</a:t>
            </a:r>
          </a:p>
          <a:p>
            <a:r>
              <a:rPr lang="en-IE" b="1" dirty="0" smtClean="0"/>
              <a:t>Age</a:t>
            </a:r>
            <a:r>
              <a:rPr lang="en-IE" dirty="0" smtClean="0"/>
              <a:t>: many older people and children whose parents are poor are at greater risk of poverty than the general population.</a:t>
            </a:r>
          </a:p>
          <a:p>
            <a:r>
              <a:rPr lang="en-IE" b="1" dirty="0" smtClean="0"/>
              <a:t>Health</a:t>
            </a:r>
            <a:r>
              <a:rPr lang="en-IE" dirty="0" smtClean="0"/>
              <a:t>: people with long-term illnesses or who are disabled are at greater risk of poverty.</a:t>
            </a:r>
          </a:p>
          <a:p>
            <a:r>
              <a:rPr lang="en-IE" b="1" dirty="0" smtClean="0"/>
              <a:t>Education</a:t>
            </a:r>
            <a:r>
              <a:rPr lang="en-IE" dirty="0" smtClean="0"/>
              <a:t>: people who left school early or without qualifications are more likely to experience poverty. </a:t>
            </a:r>
          </a:p>
          <a:p>
            <a:r>
              <a:rPr lang="en-IE" b="1" dirty="0" smtClean="0"/>
              <a:t>Family</a:t>
            </a:r>
            <a:r>
              <a:rPr lang="en-IE" dirty="0" smtClean="0"/>
              <a:t>: one-parent families are more likely to be poor than two-parent families or single people.</a:t>
            </a:r>
          </a:p>
          <a:p>
            <a:r>
              <a:rPr lang="en-IE" b="1" dirty="0" smtClean="0"/>
              <a:t>Location</a:t>
            </a:r>
            <a:r>
              <a:rPr lang="en-IE" dirty="0" smtClean="0"/>
              <a:t>: living in a disadvantaged community or in an area with few employment opportunities increases the risk of poverty.</a:t>
            </a:r>
          </a:p>
          <a:p>
            <a:endParaRPr lang="en-IE" dirty="0"/>
          </a:p>
        </p:txBody>
      </p:sp>
    </p:spTree>
    <p:extLst>
      <p:ext uri="{BB962C8B-B14F-4D97-AF65-F5344CB8AC3E}">
        <p14:creationId xmlns:p14="http://schemas.microsoft.com/office/powerpoint/2010/main" val="3022524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3568" y="297276"/>
            <a:ext cx="7315200" cy="1154097"/>
          </a:xfrm>
        </p:spPr>
        <p:txBody>
          <a:bodyPr/>
          <a:lstStyle/>
          <a:p>
            <a:r>
              <a:rPr lang="en-IE" altLang="en-US" dirty="0" smtClean="0"/>
              <a:t>Other Causes </a:t>
            </a:r>
            <a:r>
              <a:rPr lang="en-IE" altLang="en-US" dirty="0"/>
              <a:t>of Poverty</a:t>
            </a:r>
            <a:endParaRPr lang="en-GB" altLang="en-US" dirty="0"/>
          </a:p>
        </p:txBody>
      </p:sp>
      <p:sp>
        <p:nvSpPr>
          <p:cNvPr id="21507" name="Rectangle 3"/>
          <p:cNvSpPr>
            <a:spLocks noGrp="1" noChangeArrowheads="1"/>
          </p:cNvSpPr>
          <p:nvPr>
            <p:ph type="body" idx="1"/>
          </p:nvPr>
        </p:nvSpPr>
        <p:spPr>
          <a:xfrm>
            <a:off x="323528" y="1700213"/>
            <a:ext cx="5184576" cy="4784725"/>
          </a:xfrm>
        </p:spPr>
        <p:txBody>
          <a:bodyPr>
            <a:normAutofit lnSpcReduction="10000"/>
          </a:bodyPr>
          <a:lstStyle/>
          <a:p>
            <a:pPr marL="457200" indent="-457200">
              <a:lnSpc>
                <a:spcPct val="110000"/>
              </a:lnSpc>
              <a:buFont typeface="Webdings" panose="05030102010509060703" pitchFamily="18" charset="2"/>
              <a:buAutoNum type="arabicPeriod"/>
            </a:pPr>
            <a:r>
              <a:rPr lang="en-IE" altLang="en-US" sz="2500" dirty="0" smtClean="0"/>
              <a:t>Cost </a:t>
            </a:r>
            <a:r>
              <a:rPr lang="en-IE" altLang="en-US" sz="2500" dirty="0"/>
              <a:t>of housing/shortage of</a:t>
            </a:r>
            <a:br>
              <a:rPr lang="en-IE" altLang="en-US" sz="2500" dirty="0"/>
            </a:br>
            <a:r>
              <a:rPr lang="en-IE" altLang="en-US" sz="2500" dirty="0"/>
              <a:t>social </a:t>
            </a:r>
            <a:r>
              <a:rPr lang="en-IE" altLang="en-US" sz="2500" dirty="0" smtClean="0"/>
              <a:t>housing.</a:t>
            </a:r>
          </a:p>
          <a:p>
            <a:pPr marL="457200" indent="-457200">
              <a:lnSpc>
                <a:spcPct val="110000"/>
              </a:lnSpc>
              <a:buFont typeface="Webdings" panose="05030102010509060703" pitchFamily="18" charset="2"/>
              <a:buAutoNum type="arabicPeriod"/>
            </a:pPr>
            <a:r>
              <a:rPr lang="en-IE" altLang="en-US" sz="2500" dirty="0" smtClean="0"/>
              <a:t>Drugs </a:t>
            </a:r>
            <a:r>
              <a:rPr lang="en-IE" altLang="en-US" sz="2500" dirty="0"/>
              <a:t>and </a:t>
            </a:r>
            <a:r>
              <a:rPr lang="en-IE" altLang="en-US" sz="2500" dirty="0" smtClean="0"/>
              <a:t>gambling.</a:t>
            </a:r>
            <a:endParaRPr lang="en-IE" altLang="en-US" sz="2500" dirty="0" smtClean="0">
              <a:solidFill>
                <a:schemeClr val="accent2"/>
              </a:solidFill>
            </a:endParaRPr>
          </a:p>
          <a:p>
            <a:pPr marL="457200" indent="-457200">
              <a:lnSpc>
                <a:spcPct val="110000"/>
              </a:lnSpc>
              <a:buFont typeface="Webdings" panose="05030102010509060703" pitchFamily="18" charset="2"/>
              <a:buAutoNum type="arabicPeriod"/>
            </a:pPr>
            <a:r>
              <a:rPr lang="en-IE" altLang="en-US" sz="2500" dirty="0" smtClean="0"/>
              <a:t>The </a:t>
            </a:r>
            <a:r>
              <a:rPr lang="en-IE" altLang="en-US" sz="2500" b="1" dirty="0"/>
              <a:t>cycle of </a:t>
            </a:r>
            <a:r>
              <a:rPr lang="en-IE" altLang="en-US" sz="2500" b="1" dirty="0" smtClean="0"/>
              <a:t>poverty</a:t>
            </a:r>
            <a:r>
              <a:rPr lang="en-IE" altLang="en-US" sz="2500" dirty="0" smtClean="0"/>
              <a:t>.</a:t>
            </a:r>
          </a:p>
          <a:p>
            <a:pPr marL="457200" indent="-457200">
              <a:lnSpc>
                <a:spcPct val="110000"/>
              </a:lnSpc>
              <a:buFont typeface="Webdings" panose="05030102010509060703" pitchFamily="18" charset="2"/>
              <a:buAutoNum type="arabicPeriod"/>
            </a:pPr>
            <a:r>
              <a:rPr lang="en-IE" altLang="en-US" sz="2500" b="1" dirty="0" smtClean="0"/>
              <a:t>The </a:t>
            </a:r>
            <a:r>
              <a:rPr lang="en-IE" altLang="en-US" sz="2500" b="1" dirty="0"/>
              <a:t>poverty trap:</a:t>
            </a:r>
            <a:r>
              <a:rPr lang="en-IE" altLang="en-US" sz="2500" dirty="0"/>
              <a:t> </a:t>
            </a:r>
            <a:r>
              <a:rPr lang="en-IE" altLang="en-US" sz="2500" dirty="0" smtClean="0"/>
              <a:t>increase </a:t>
            </a:r>
            <a:r>
              <a:rPr lang="en-IE" altLang="en-US" sz="2500" dirty="0"/>
              <a:t>in income results </a:t>
            </a:r>
            <a:r>
              <a:rPr lang="en-IE" altLang="en-US" sz="2500" dirty="0" smtClean="0"/>
              <a:t>in </a:t>
            </a:r>
            <a:r>
              <a:rPr lang="en-IE" altLang="en-US" sz="2500" dirty="0"/>
              <a:t>loss of </a:t>
            </a:r>
            <a:r>
              <a:rPr lang="en-IE" altLang="en-US" sz="2500" dirty="0" smtClean="0"/>
              <a:t>benefits. </a:t>
            </a:r>
          </a:p>
          <a:p>
            <a:pPr marL="457200" indent="-457200">
              <a:lnSpc>
                <a:spcPct val="110000"/>
              </a:lnSpc>
              <a:buFont typeface="Webdings" panose="05030102010509060703" pitchFamily="18" charset="2"/>
              <a:buAutoNum type="arabicPeriod"/>
            </a:pPr>
            <a:r>
              <a:rPr lang="en-IE" altLang="en-US" sz="2500" b="1" dirty="0" smtClean="0"/>
              <a:t>Social </a:t>
            </a:r>
            <a:r>
              <a:rPr lang="en-IE" altLang="en-US" sz="2500" b="1" dirty="0"/>
              <a:t>policy:</a:t>
            </a:r>
            <a:r>
              <a:rPr lang="en-IE" altLang="en-US" sz="2500" dirty="0"/>
              <a:t> </a:t>
            </a:r>
            <a:r>
              <a:rPr lang="en-IE" altLang="en-US" sz="2500" dirty="0" smtClean="0"/>
              <a:t>some </a:t>
            </a:r>
            <a:r>
              <a:rPr lang="en-IE" altLang="en-US" sz="2500" dirty="0"/>
              <a:t>believe there is little </a:t>
            </a:r>
            <a:r>
              <a:rPr lang="en-IE" altLang="en-US" sz="2500" dirty="0" smtClean="0"/>
              <a:t>incentive </a:t>
            </a:r>
            <a:r>
              <a:rPr lang="en-IE" altLang="en-US" sz="2500" dirty="0"/>
              <a:t>to seek </a:t>
            </a:r>
          </a:p>
          <a:p>
            <a:pPr marL="444500" indent="-444500">
              <a:buFont typeface="Webdings" panose="05030102010509060703" pitchFamily="18" charset="2"/>
              <a:buNone/>
            </a:pPr>
            <a:r>
              <a:rPr lang="en-IE" altLang="en-US" sz="2500" dirty="0"/>
              <a:t>	employment as benefits </a:t>
            </a:r>
          </a:p>
          <a:p>
            <a:pPr marL="444500" indent="-444500">
              <a:buFont typeface="Webdings" panose="05030102010509060703" pitchFamily="18" charset="2"/>
              <a:buNone/>
            </a:pPr>
            <a:r>
              <a:rPr lang="en-IE" altLang="en-US" sz="2500" dirty="0"/>
              <a:t>	are too generous.</a:t>
            </a:r>
          </a:p>
          <a:p>
            <a:pPr marL="444500" indent="-444500">
              <a:buFont typeface="Webdings" panose="05030102010509060703" pitchFamily="18" charset="2"/>
              <a:buNone/>
            </a:pPr>
            <a:endParaRPr lang="en-IE" altLang="en-US" sz="2500" dirty="0"/>
          </a:p>
          <a:p>
            <a:pPr marL="444500" indent="-444500">
              <a:lnSpc>
                <a:spcPct val="80000"/>
              </a:lnSpc>
              <a:buFont typeface="Webdings" panose="05030102010509060703" pitchFamily="18" charset="2"/>
              <a:buNone/>
            </a:pPr>
            <a:endParaRPr lang="en-GB" altLang="en-US" sz="2500" dirty="0"/>
          </a:p>
          <a:p>
            <a:pPr marL="457200" indent="-457200">
              <a:lnSpc>
                <a:spcPct val="110000"/>
              </a:lnSpc>
              <a:buFont typeface="Webdings" panose="05030102010509060703" pitchFamily="18" charset="2"/>
              <a:buAutoNum type="arabicPeriod"/>
            </a:pPr>
            <a:endParaRPr lang="en-IE" altLang="en-US" sz="2500" dirty="0"/>
          </a:p>
        </p:txBody>
      </p:sp>
      <p:pic>
        <p:nvPicPr>
          <p:cNvPr id="21510" name="Picture 6" descr="ch28slide2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9613" y="1700213"/>
            <a:ext cx="3173412" cy="3960812"/>
          </a:xfrm>
          <a:prstGeom prst="rect">
            <a:avLst/>
          </a:prstGeom>
          <a:noFill/>
          <a:ln w="19050">
            <a:solidFill>
              <a:srgbClr val="00A59A"/>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924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left)">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left)">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wipe(left)">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wipe(left)">
                                      <p:cBhvr>
                                        <p:cTn id="27" dur="5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wipe(left)">
                                      <p:cBhvr>
                                        <p:cTn id="32" dur="500"/>
                                        <p:tgtEl>
                                          <p:spTgt spid="215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07">
                                            <p:txEl>
                                              <p:pRg st="6" end="6"/>
                                            </p:txEl>
                                          </p:spTgt>
                                        </p:tgtEl>
                                        <p:attrNameLst>
                                          <p:attrName>style.visibility</p:attrName>
                                        </p:attrNameLst>
                                      </p:cBhvr>
                                      <p:to>
                                        <p:strVal val="visible"/>
                                      </p:to>
                                    </p:set>
                                    <p:animEffect transition="in" filter="wipe(left)">
                                      <p:cBhvr>
                                        <p:cTn id="37" dur="500"/>
                                        <p:tgtEl>
                                          <p:spTgt spid="21507">
                                            <p:txEl>
                                              <p:pRg st="6" end="6"/>
                                            </p:txEl>
                                          </p:spTgt>
                                        </p:tgtEl>
                                      </p:cBhvr>
                                    </p:animEffect>
                                  </p:childTnLst>
                                </p:cTn>
                              </p:par>
                            </p:childTnLst>
                          </p:cTn>
                        </p:par>
                        <p:par>
                          <p:cTn id="38" fill="hold" nodeType="afterGroup">
                            <p:stCondLst>
                              <p:cond delay="500"/>
                            </p:stCondLst>
                            <p:childTnLst>
                              <p:par>
                                <p:cTn id="39" presetID="10" presetClass="entr" presetSubtype="0" fill="hold" nodeType="afterEffect">
                                  <p:stCondLst>
                                    <p:cond delay="0"/>
                                  </p:stCondLst>
                                  <p:childTnLst>
                                    <p:set>
                                      <p:cBhvr>
                                        <p:cTn id="40" dur="1" fill="hold">
                                          <p:stCondLst>
                                            <p:cond delay="0"/>
                                          </p:stCondLst>
                                        </p:cTn>
                                        <p:tgtEl>
                                          <p:spTgt spid="21510"/>
                                        </p:tgtEl>
                                        <p:attrNameLst>
                                          <p:attrName>style.visibility</p:attrName>
                                        </p:attrNameLst>
                                      </p:cBhvr>
                                      <p:to>
                                        <p:strVal val="visible"/>
                                      </p:to>
                                    </p:set>
                                    <p:animEffect transition="in" filter="fade">
                                      <p:cBhvr>
                                        <p:cTn id="41"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0597" name="Picture 5" descr="Poverty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342737"/>
            <a:ext cx="5537200" cy="5143500"/>
          </a:xfrm>
          <a:prstGeom prst="rect">
            <a:avLst/>
          </a:prstGeom>
          <a:noFill/>
          <a:extLst>
            <a:ext uri="{909E8E84-426E-40DD-AFC4-6F175D3DCCD1}">
              <a14:hiddenFill xmlns:a14="http://schemas.microsoft.com/office/drawing/2010/main">
                <a:solidFill>
                  <a:srgbClr val="FFFFFF"/>
                </a:solidFill>
              </a14:hiddenFill>
            </a:ext>
          </a:extLst>
        </p:spPr>
      </p:pic>
      <p:sp>
        <p:nvSpPr>
          <p:cNvPr id="110599" name="Rectangle 7"/>
          <p:cNvSpPr>
            <a:spLocks noGrp="1" noChangeArrowheads="1"/>
          </p:cNvSpPr>
          <p:nvPr>
            <p:ph type="title"/>
          </p:nvPr>
        </p:nvSpPr>
        <p:spPr>
          <a:xfrm>
            <a:off x="611560" y="188640"/>
            <a:ext cx="7315200" cy="1154097"/>
          </a:xfrm>
          <a:ln/>
        </p:spPr>
        <p:txBody>
          <a:bodyPr/>
          <a:lstStyle/>
          <a:p>
            <a:r>
              <a:rPr lang="en-IE" altLang="en-US" dirty="0"/>
              <a:t>The Poverty Cycle</a:t>
            </a:r>
            <a:endParaRPr lang="en-GB" altLang="en-US" dirty="0"/>
          </a:p>
        </p:txBody>
      </p:sp>
    </p:spTree>
    <p:extLst>
      <p:ext uri="{BB962C8B-B14F-4D97-AF65-F5344CB8AC3E}">
        <p14:creationId xmlns:p14="http://schemas.microsoft.com/office/powerpoint/2010/main" val="30046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110597"/>
                                        </p:tgtEl>
                                        <p:attrNameLst>
                                          <p:attrName>style.visibility</p:attrName>
                                        </p:attrNameLst>
                                      </p:cBhvr>
                                      <p:to>
                                        <p:strVal val="visible"/>
                                      </p:to>
                                    </p:set>
                                    <p:animEffect transition="in" filter="circle(out)">
                                      <p:cBhvr>
                                        <p:cTn id="7" dur="2000"/>
                                        <p:tgtEl>
                                          <p:spTgt spid="110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474"/>
            <a:ext cx="7315200" cy="1154097"/>
          </a:xfrm>
        </p:spPr>
        <p:txBody>
          <a:bodyPr>
            <a:normAutofit/>
          </a:bodyPr>
          <a:lstStyle/>
          <a:p>
            <a:r>
              <a:rPr lang="en-IE" b="1" dirty="0" smtClean="0"/>
              <a:t>The Effects of Poverty</a:t>
            </a:r>
            <a:endParaRPr lang="en-IE" dirty="0"/>
          </a:p>
        </p:txBody>
      </p:sp>
      <p:sp>
        <p:nvSpPr>
          <p:cNvPr id="3" name="Content Placeholder 2"/>
          <p:cNvSpPr>
            <a:spLocks noGrp="1"/>
          </p:cNvSpPr>
          <p:nvPr>
            <p:ph idx="1"/>
          </p:nvPr>
        </p:nvSpPr>
        <p:spPr>
          <a:xfrm>
            <a:off x="539552" y="1268760"/>
            <a:ext cx="7690048" cy="5040601"/>
          </a:xfrm>
        </p:spPr>
        <p:txBody>
          <a:bodyPr>
            <a:normAutofit/>
          </a:bodyPr>
          <a:lstStyle/>
          <a:p>
            <a:r>
              <a:rPr lang="en-IE" sz="2400" b="1" dirty="0" smtClean="0"/>
              <a:t>Money and Debt</a:t>
            </a:r>
            <a:r>
              <a:rPr lang="en-IE" sz="2400" dirty="0" smtClean="0"/>
              <a:t>: many people who work in low-paid or insecure employment earn a wage that is not adequate to cover the basic costs of living for themselves and their families. Others are dependent on social welfare payments, whether because they are elderly, unemployed, a carer, a lone parent, or have a disability or long-term illness. When people find themselves unable to make ends meet on a low income, they often get into debt. For many people in poverty, access to mainstream financial services can be difficult, so they are more likely to borrow from moneylenders who charge a far higher rate of interest than banks or credit unions. </a:t>
            </a:r>
          </a:p>
        </p:txBody>
      </p:sp>
    </p:spTree>
    <p:extLst>
      <p:ext uri="{BB962C8B-B14F-4D97-AF65-F5344CB8AC3E}">
        <p14:creationId xmlns:p14="http://schemas.microsoft.com/office/powerpoint/2010/main" val="37531438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320</TotalTime>
  <Words>963</Words>
  <Application>Microsoft Office PowerPoint</Application>
  <PresentationFormat>On-screen Show (4:3)</PresentationFormat>
  <Paragraphs>45</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Webdings</vt:lpstr>
      <vt:lpstr>Wingdings</vt:lpstr>
      <vt:lpstr>Perspective</vt:lpstr>
      <vt:lpstr>What is poverty?</vt:lpstr>
      <vt:lpstr>PowerPoint Presentation</vt:lpstr>
      <vt:lpstr>At risk of Poverty</vt:lpstr>
      <vt:lpstr>Consistent Poverty </vt:lpstr>
      <vt:lpstr>Causes of Poverty </vt:lpstr>
      <vt:lpstr>Factors contributing to poverty include: </vt:lpstr>
      <vt:lpstr>Other Causes of Poverty</vt:lpstr>
      <vt:lpstr>The Poverty Cycle</vt:lpstr>
      <vt:lpstr>The Effects of Poverty</vt:lpstr>
      <vt:lpstr>The Effects of Poverty</vt:lpstr>
      <vt:lpstr>PowerPoint Presentation</vt:lpstr>
      <vt:lpstr>PowerPoint Presentation</vt:lpstr>
    </vt:vector>
  </TitlesOfParts>
  <Company>MeathVEC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poverty?</dc:title>
  <dc:creator>Caroline Barry</dc:creator>
  <cp:lastModifiedBy>Caroline Barry</cp:lastModifiedBy>
  <cp:revision>7</cp:revision>
  <dcterms:created xsi:type="dcterms:W3CDTF">2010-09-30T07:20:39Z</dcterms:created>
  <dcterms:modified xsi:type="dcterms:W3CDTF">2016-03-11T11:18:03Z</dcterms:modified>
</cp:coreProperties>
</file>